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2" r:id="rId2"/>
    <p:sldId id="267" r:id="rId3"/>
    <p:sldId id="264" r:id="rId4"/>
    <p:sldId id="265" r:id="rId5"/>
    <p:sldId id="266" r:id="rId6"/>
    <p:sldId id="263" r:id="rId7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346" autoAdjust="0"/>
  </p:normalViewPr>
  <p:slideViewPr>
    <p:cSldViewPr>
      <p:cViewPr>
        <p:scale>
          <a:sx n="120" d="100"/>
          <a:sy n="120" d="100"/>
        </p:scale>
        <p:origin x="-137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0FFD2-BF30-4CF8-99F1-60029E4A9C1A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DC4D1-610B-4B15-9B2A-C53699A16A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173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986C9-6B9B-417B-AE93-CE35190B810C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8"/>
            <a:ext cx="5608320" cy="41505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11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C0EF1-A017-4E8A-8AEE-E700AA4196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167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A70F1-E63D-44A3-9D77-135B829833B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9217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77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1243013"/>
            <a:ext cx="1809750" cy="375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43013"/>
            <a:ext cx="5276850" cy="375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410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5715000" cy="2593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36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631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08238"/>
            <a:ext cx="2781300" cy="259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0900" y="2408238"/>
            <a:ext cx="2781300" cy="2593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3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02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7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2169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544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0408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43013"/>
            <a:ext cx="723900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08238"/>
            <a:ext cx="571500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76" name="Picture 14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3692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eorgi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0"/>
          </a:xfrm>
          <a:prstGeom prst="rect">
            <a:avLst/>
          </a:prstGeom>
          <a:solidFill>
            <a:srgbClr val="5B7D1F"/>
          </a:solidFill>
          <a:ln w="889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100" name="Picture 11" descr="transparentgreen.png                                           0003B3F1Sockeye RAID                   BD59F4CB: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86838" y="1588"/>
            <a:ext cx="153987" cy="548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bg1"/>
          </a:solidFill>
          <a:ln w="889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200" baseline="30000" dirty="0">
              <a:solidFill>
                <a:srgbClr val="000000"/>
              </a:solidFill>
              <a:latin typeface="L Frutiger Light" charset="0"/>
            </a:endParaRPr>
          </a:p>
        </p:txBody>
      </p:sp>
      <p:sp>
        <p:nvSpPr>
          <p:cNvPr id="4102" name="Line 9"/>
          <p:cNvSpPr>
            <a:spLocks noChangeShapeType="1"/>
          </p:cNvSpPr>
          <p:nvPr/>
        </p:nvSpPr>
        <p:spPr bwMode="auto">
          <a:xfrm>
            <a:off x="9220200" y="1588"/>
            <a:ext cx="0" cy="601980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533400" y="457200"/>
            <a:ext cx="81534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200" dirty="0" err="1" smtClean="0">
                <a:solidFill>
                  <a:srgbClr val="FFFFFF"/>
                </a:solidFill>
                <a:latin typeface="Georgia" pitchFamily="18" charset="0"/>
              </a:rPr>
              <a:t>Fibonnaci</a:t>
            </a:r>
            <a:r>
              <a:rPr lang="en-US" sz="4200" dirty="0" smtClean="0">
                <a:solidFill>
                  <a:srgbClr val="FFFFFF"/>
                </a:solidFill>
                <a:latin typeface="Georgia" pitchFamily="18" charset="0"/>
              </a:rPr>
              <a:t> Sequence Generator and </a:t>
            </a:r>
            <a:r>
              <a:rPr lang="en-US" sz="4200" dirty="0" err="1" smtClean="0">
                <a:solidFill>
                  <a:srgbClr val="FFFFFF"/>
                </a:solidFill>
                <a:latin typeface="Georgia" pitchFamily="18" charset="0"/>
              </a:rPr>
              <a:t>T</a:t>
            </a:r>
            <a:r>
              <a:rPr lang="en-US" sz="4200" dirty="0" err="1" smtClean="0">
                <a:solidFill>
                  <a:srgbClr val="FFFFFF"/>
                </a:solidFill>
                <a:latin typeface="Georgia" pitchFamily="18" charset="0"/>
              </a:rPr>
              <a:t>estbench</a:t>
            </a:r>
            <a:r>
              <a:rPr lang="en-US" sz="4200" dirty="0" smtClean="0">
                <a:solidFill>
                  <a:srgbClr val="FFFFFF"/>
                </a:solidFill>
                <a:latin typeface="Georgia" pitchFamily="18" charset="0"/>
              </a:rPr>
              <a:t> in VHDL</a:t>
            </a:r>
            <a:endParaRPr lang="en-US" sz="2500" dirty="0">
              <a:solidFill>
                <a:srgbClr val="000000"/>
              </a:solidFill>
              <a:latin typeface="L Frutiger Light" charset="0"/>
            </a:endParaRPr>
          </a:p>
        </p:txBody>
      </p:sp>
      <p:pic>
        <p:nvPicPr>
          <p:cNvPr id="4104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940425"/>
            <a:ext cx="91440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4800" y="556323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Michael </a:t>
            </a:r>
            <a:r>
              <a:rPr lang="en-US" dirty="0" smtClean="0">
                <a:solidFill>
                  <a:srgbClr val="000000"/>
                </a:solidFill>
              </a:rPr>
              <a:t>Larson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1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769441"/>
          </a:xfrm>
        </p:spPr>
        <p:txBody>
          <a:bodyPr/>
          <a:lstStyle/>
          <a:p>
            <a:r>
              <a:rPr lang="en-US" sz="2000" dirty="0" smtClean="0"/>
              <a:t>	1,1,2,3,5,8,…</a:t>
            </a:r>
          </a:p>
          <a:p>
            <a:r>
              <a:rPr lang="en-US" sz="2000" dirty="0" smtClean="0"/>
              <a:t>	Each output is the sum of the two previous outputs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7239000" cy="668337"/>
          </a:xfrm>
        </p:spPr>
        <p:txBody>
          <a:bodyPr/>
          <a:lstStyle/>
          <a:p>
            <a:r>
              <a:rPr lang="en-US" dirty="0" err="1" smtClean="0"/>
              <a:t>Fibonnaci</a:t>
            </a:r>
            <a:r>
              <a:rPr lang="en-US" dirty="0" smtClean="0"/>
              <a:t> Sequence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3886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352800" y="3886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181600" y="3886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590800" y="44196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19600" y="44196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6" idx="2"/>
            <a:endCxn id="4" idx="2"/>
          </p:cNvCxnSpPr>
          <p:nvPr/>
        </p:nvCxnSpPr>
        <p:spPr>
          <a:xfrm rot="5400000">
            <a:off x="3886200" y="3124200"/>
            <a:ext cx="12700" cy="3657600"/>
          </a:xfrm>
          <a:prstGeom prst="curvedConnector3">
            <a:avLst>
              <a:gd name="adj1" fmla="val 1283377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3"/>
          </p:cNvCxnSpPr>
          <p:nvPr/>
        </p:nvCxnSpPr>
        <p:spPr>
          <a:xfrm>
            <a:off x="6248400" y="4419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ontent Placeholder 1"/>
          <p:cNvSpPr txBox="1">
            <a:spLocks/>
          </p:cNvSpPr>
          <p:nvPr/>
        </p:nvSpPr>
        <p:spPr bwMode="auto">
          <a:xfrm>
            <a:off x="7467600" y="41910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Content Placeholder 1"/>
          <p:cNvSpPr txBox="1">
            <a:spLocks/>
          </p:cNvSpPr>
          <p:nvPr/>
        </p:nvSpPr>
        <p:spPr bwMode="auto">
          <a:xfrm>
            <a:off x="2667000" y="3962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1"/>
          <p:cNvSpPr txBox="1">
            <a:spLocks/>
          </p:cNvSpPr>
          <p:nvPr/>
        </p:nvSpPr>
        <p:spPr bwMode="auto">
          <a:xfrm>
            <a:off x="4495800" y="3962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5" name="Curved Connector 24"/>
          <p:cNvCxnSpPr>
            <a:stCxn id="5" idx="2"/>
            <a:endCxn id="4" idx="2"/>
          </p:cNvCxnSpPr>
          <p:nvPr/>
        </p:nvCxnSpPr>
        <p:spPr>
          <a:xfrm rot="5400000">
            <a:off x="2971800" y="4038600"/>
            <a:ext cx="12700" cy="1828800"/>
          </a:xfrm>
          <a:prstGeom prst="curvedConnector3">
            <a:avLst>
              <a:gd name="adj1" fmla="val 918701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ontent Placeholder 1"/>
          <p:cNvSpPr txBox="1">
            <a:spLocks/>
          </p:cNvSpPr>
          <p:nvPr/>
        </p:nvSpPr>
        <p:spPr bwMode="auto">
          <a:xfrm>
            <a:off x="2362200" y="53340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/>
              <a:t>A=B+C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endCxn id="5" idx="0"/>
          </p:cNvCxnSpPr>
          <p:nvPr/>
        </p:nvCxnSpPr>
        <p:spPr>
          <a:xfrm>
            <a:off x="3886200" y="3276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15000" y="3276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ontent Placeholder 1"/>
          <p:cNvSpPr txBox="1">
            <a:spLocks/>
          </p:cNvSpPr>
          <p:nvPr/>
        </p:nvSpPr>
        <p:spPr bwMode="auto">
          <a:xfrm>
            <a:off x="3505200" y="2819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reset: 1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Content Placeholder 1"/>
          <p:cNvSpPr txBox="1">
            <a:spLocks/>
          </p:cNvSpPr>
          <p:nvPr/>
        </p:nvSpPr>
        <p:spPr bwMode="auto">
          <a:xfrm>
            <a:off x="5181600" y="2819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reset: 0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Content Placeholder 1"/>
          <p:cNvSpPr txBox="1">
            <a:spLocks/>
          </p:cNvSpPr>
          <p:nvPr/>
        </p:nvSpPr>
        <p:spPr bwMode="auto">
          <a:xfrm>
            <a:off x="2362200" y="5638800"/>
            <a:ext cx="152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/>
              <a:t>(combinational)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7239000" cy="480131"/>
          </a:xfrm>
        </p:spPr>
        <p:txBody>
          <a:bodyPr/>
          <a:lstStyle/>
          <a:p>
            <a:r>
              <a:rPr lang="en-US" sz="2800" dirty="0" err="1" smtClean="0"/>
              <a:t>Fibonnaci</a:t>
            </a:r>
            <a:r>
              <a:rPr lang="en-US" sz="2800" dirty="0" smtClean="0"/>
              <a:t> Sequence Generator in VHDL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553" y="1905000"/>
            <a:ext cx="877144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Testbench</a:t>
            </a:r>
            <a:r>
              <a:rPr lang="en-US" dirty="0" smtClean="0"/>
              <a:t> in VHDL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3910834" cy="481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9" y="2438400"/>
            <a:ext cx="883556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04800" y="3276600"/>
            <a:ext cx="8382000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-After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reset the C output is 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/>
              <a:t>-On ever falling clock edge C gets a new value shifted in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/>
              <a:t>-The clock input could be a button input with some </a:t>
            </a:r>
            <a:r>
              <a:rPr lang="en-US" sz="2400" kern="0" dirty="0" err="1" smtClean="0"/>
              <a:t>debouncing</a:t>
            </a:r>
            <a:r>
              <a:rPr lang="en-US" sz="2400" kern="0" dirty="0" smtClean="0"/>
              <a:t> </a:t>
            </a:r>
            <a:r>
              <a:rPr lang="en-US" sz="2400" kern="0" dirty="0" smtClean="0"/>
              <a:t>logic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baseline="0" dirty="0" smtClean="0"/>
              <a:t>-the output is in hexadecimal (1,1,2,3,5,8,d,15,22…)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68916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1800" dirty="0" err="1" smtClean="0"/>
              <a:t>Fibonnaci</a:t>
            </a:r>
            <a:r>
              <a:rPr lang="en-US" sz="1800" dirty="0" smtClean="0"/>
              <a:t> Generator: from </a:t>
            </a:r>
            <a:r>
              <a:rPr lang="en-US" sz="1800" b="1" dirty="0" smtClean="0"/>
              <a:t>Digital Electronics and Design with VHDL, </a:t>
            </a:r>
            <a:r>
              <a:rPr lang="en-US" sz="1800" b="1" dirty="0" err="1" smtClean="0"/>
              <a:t>Pedroni</a:t>
            </a:r>
            <a:r>
              <a:rPr lang="en-US" sz="1800" b="1" dirty="0" smtClean="0"/>
              <a:t>, 2008</a:t>
            </a:r>
          </a:p>
          <a:p>
            <a:r>
              <a:rPr lang="en-US" sz="1800" dirty="0" smtClean="0"/>
              <a:t>	http</a:t>
            </a:r>
            <a:r>
              <a:rPr lang="en-US" sz="1800" dirty="0" smtClean="0"/>
              <a:t>://booksite.elsevier.com/9780123742704/casestudies/Samples_of_VHDL_codes_presented_in_the_examples.pdf</a:t>
            </a:r>
          </a:p>
          <a:p>
            <a:endParaRPr lang="en-US" sz="1800" dirty="0" smtClean="0"/>
          </a:p>
          <a:p>
            <a:r>
              <a:rPr lang="en-US" sz="1800" dirty="0" smtClean="0"/>
              <a:t>General </a:t>
            </a:r>
            <a:r>
              <a:rPr lang="en-US" sz="1800" dirty="0" err="1" smtClean="0"/>
              <a:t>Testbench</a:t>
            </a:r>
            <a:endParaRPr lang="en-US" sz="1800" dirty="0" smtClean="0"/>
          </a:p>
          <a:p>
            <a:r>
              <a:rPr lang="en-US" sz="1800" dirty="0" smtClean="0"/>
              <a:t>	VHDL </a:t>
            </a:r>
            <a:r>
              <a:rPr lang="en-US" sz="1800" dirty="0" smtClean="0"/>
              <a:t>RAM example in EDA playground</a:t>
            </a:r>
          </a:p>
          <a:p>
            <a:endParaRPr lang="en-US" sz="1800" dirty="0" smtClean="0"/>
          </a:p>
          <a:p>
            <a:r>
              <a:rPr lang="en-US" sz="1800" dirty="0" smtClean="0"/>
              <a:t>Clocking </a:t>
            </a:r>
            <a:r>
              <a:rPr lang="en-US" sz="1800" dirty="0" err="1" smtClean="0"/>
              <a:t>Testbench</a:t>
            </a:r>
            <a:r>
              <a:rPr lang="en-US" sz="1800" dirty="0" smtClean="0"/>
              <a:t>: blog post </a:t>
            </a:r>
            <a:r>
              <a:rPr lang="en-US" sz="1800" dirty="0" smtClean="0"/>
              <a:t>by </a:t>
            </a:r>
            <a:r>
              <a:rPr lang="en-US" sz="1800" b="1" dirty="0" smtClean="0"/>
              <a:t>VHDL coding tips and tricks</a:t>
            </a:r>
          </a:p>
          <a:p>
            <a:r>
              <a:rPr lang="en-US" sz="1800" dirty="0" smtClean="0"/>
              <a:t>	http</a:t>
            </a:r>
            <a:r>
              <a:rPr lang="en-US" sz="1800" dirty="0" smtClean="0"/>
              <a:t>://vhdlguru.blogspot.com/2010/03/how-to-write-testbench.html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97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Fibonnaci Sequence</vt:lpstr>
      <vt:lpstr>Fibonnaci Sequence Generator in VHDL</vt:lpstr>
      <vt:lpstr>Testbench in VHDL</vt:lpstr>
      <vt:lpstr>Output</vt:lpstr>
      <vt:lpstr>Examples Used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apjohns</dc:creator>
  <cp:lastModifiedBy>user</cp:lastModifiedBy>
  <cp:revision>125</cp:revision>
  <cp:lastPrinted>2013-01-04T20:47:12Z</cp:lastPrinted>
  <dcterms:created xsi:type="dcterms:W3CDTF">2012-10-09T00:42:40Z</dcterms:created>
  <dcterms:modified xsi:type="dcterms:W3CDTF">2014-04-29T15:34:05Z</dcterms:modified>
</cp:coreProperties>
</file>